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2" r:id="rId2"/>
    <p:sldId id="288" r:id="rId3"/>
    <p:sldId id="270" r:id="rId4"/>
    <p:sldId id="286" r:id="rId5"/>
    <p:sldId id="290" r:id="rId6"/>
    <p:sldId id="291" r:id="rId7"/>
    <p:sldId id="292" r:id="rId8"/>
    <p:sldId id="285" r:id="rId9"/>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87A92F-BA2D-4066-9396-9CCA495930BC}" type="datetimeFigureOut">
              <a:rPr lang="it-IT" smtClean="0"/>
              <a:t>20/11/2018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3E5BD7-2F59-4F94-9718-F03F7C24282C}" type="slidenum">
              <a:rPr lang="it-IT" smtClean="0"/>
              <a:t>‹#›</a:t>
            </a:fld>
            <a:endParaRPr lang="it-IT"/>
          </a:p>
        </p:txBody>
      </p:sp>
    </p:spTree>
    <p:extLst>
      <p:ext uri="{BB962C8B-B14F-4D97-AF65-F5344CB8AC3E}">
        <p14:creationId xmlns:p14="http://schemas.microsoft.com/office/powerpoint/2010/main" val="3512289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3F13E4B-32A5-4CD4-A507-6A72020AB42D}" type="datetime1">
              <a:rPr lang="it-IT" smtClean="0"/>
              <a:t>20/11/2018</a:t>
            </a:fld>
            <a:endParaRPr lang="it-IT" dirty="0"/>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A5002FA-EA4F-490C-97D2-687B7C898314}" type="datetime1">
              <a:rPr lang="it-IT" smtClean="0"/>
              <a:t>20/11/2018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A1F5046-A99B-49DC-A711-2CAD22107FBC}" type="datetime1">
              <a:rPr lang="it-IT" smtClean="0"/>
              <a:t>20/11/2018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6358BDB5-28B0-4122-8168-B1289069AD3F}" type="datetime1">
              <a:rPr lang="it-IT" smtClean="0"/>
              <a:t>20/11/2018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69CB5499-1459-4AA7-8AC9-7F07E9813A30}" type="datetime1">
              <a:rPr lang="it-IT" smtClean="0"/>
              <a:t>20/11/2018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181571EA-5653-48FA-8CAD-B2E834E9BD0A}" type="datetime1">
              <a:rPr lang="it-IT" smtClean="0"/>
              <a:t>20/11/2018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105AD41-A219-4E94-8CFD-40A4883128F4}" type="datetime1">
              <a:rPr lang="it-IT" smtClean="0"/>
              <a:t>20/11/2018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44AB6901-58F5-40BA-AACA-F0A47FBF71E1}" type="datetime1">
              <a:rPr lang="it-IT" smtClean="0"/>
              <a:t>20/11/2018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65058E2-133C-48AE-BAA9-B08804C706AB}" type="datetime1">
              <a:rPr lang="it-IT" smtClean="0"/>
              <a:t>20/11/2018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1C30307-AB52-4B60-922F-4E38BB7C76E4}" type="datetime1">
              <a:rPr lang="it-IT" smtClean="0"/>
              <a:t>20/11/2018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1EC7203-1305-4353-B20F-8ED83B540804}" type="datetime1">
              <a:rPr lang="it-IT" smtClean="0"/>
              <a:t>20/11/2018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EE29F-E0B4-4552-9324-6752C36C9CB4}" type="datetime1">
              <a:rPr lang="it-IT" smtClean="0"/>
              <a:t>20/11/2018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it-I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fontScale="90000"/>
          </a:bodyPr>
          <a:lstStyle/>
          <a:p>
            <a:r>
              <a:rPr lang="en-AU" dirty="0" smtClean="0">
                <a:solidFill>
                  <a:srgbClr val="FF0000"/>
                </a:solidFill>
              </a:rPr>
              <a:t>EPS SPID/RFSP extension</a:t>
            </a:r>
            <a:br>
              <a:rPr lang="en-AU" dirty="0" smtClean="0">
                <a:solidFill>
                  <a:srgbClr val="FF0000"/>
                </a:solidFill>
              </a:rPr>
            </a:br>
            <a:r>
              <a:rPr lang="en-AU" dirty="0" smtClean="0">
                <a:solidFill>
                  <a:srgbClr val="FF0000"/>
                </a:solidFill>
              </a:rPr>
              <a:t>TEI-16 Proposal</a:t>
            </a:r>
            <a:br>
              <a:rPr lang="en-AU" dirty="0" smtClean="0">
                <a:solidFill>
                  <a:srgbClr val="FF0000"/>
                </a:solidFill>
              </a:rPr>
            </a:br>
            <a:endParaRPr lang="it-IT" b="1" dirty="0">
              <a:solidFill>
                <a:srgbClr val="FF0000"/>
              </a:solidFill>
            </a:endParaRPr>
          </a:p>
        </p:txBody>
      </p:sp>
      <p:sp>
        <p:nvSpPr>
          <p:cNvPr id="3" name="TextBox 2"/>
          <p:cNvSpPr txBox="1"/>
          <p:nvPr/>
        </p:nvSpPr>
        <p:spPr>
          <a:xfrm>
            <a:off x="1043608" y="4581128"/>
            <a:ext cx="7290033" cy="369332"/>
          </a:xfrm>
          <a:prstGeom prst="rect">
            <a:avLst/>
          </a:prstGeom>
          <a:noFill/>
        </p:spPr>
        <p:txBody>
          <a:bodyPr wrap="square" rtlCol="0">
            <a:spAutoFit/>
          </a:bodyPr>
          <a:lstStyle/>
          <a:p>
            <a:r>
              <a:rPr lang="en-GB" dirty="0" smtClean="0"/>
              <a:t>Source: Vodafone, Verizon, Telstra, Telecom </a:t>
            </a:r>
            <a:r>
              <a:rPr lang="en-GB" dirty="0" smtClean="0"/>
              <a:t>Italia, Ericsson</a:t>
            </a:r>
            <a:endParaRPr lang="en-GB" dirty="0"/>
          </a:p>
        </p:txBody>
      </p:sp>
      <p:sp>
        <p:nvSpPr>
          <p:cNvPr id="4" name="Slide Number Placeholder 3"/>
          <p:cNvSpPr>
            <a:spLocks noGrp="1"/>
          </p:cNvSpPr>
          <p:nvPr>
            <p:ph type="sldNum" sz="quarter" idx="12"/>
          </p:nvPr>
        </p:nvSpPr>
        <p:spPr/>
        <p:txBody>
          <a:bodyPr/>
          <a:lstStyle/>
          <a:p>
            <a:fld id="{E7A41E1B-4F70-4964-A407-84C68BE8251C}" type="slidenum">
              <a:rPr lang="it-IT" smtClean="0"/>
              <a:t>1</a:t>
            </a:fld>
            <a:endParaRPr lang="it-IT" dirty="0"/>
          </a:p>
        </p:txBody>
      </p:sp>
      <p:sp>
        <p:nvSpPr>
          <p:cNvPr id="5" name="Rectangle 4"/>
          <p:cNvSpPr/>
          <p:nvPr/>
        </p:nvSpPr>
        <p:spPr>
          <a:xfrm>
            <a:off x="755576" y="188640"/>
            <a:ext cx="4968552" cy="646331"/>
          </a:xfrm>
          <a:prstGeom prst="rect">
            <a:avLst/>
          </a:prstGeom>
        </p:spPr>
        <p:txBody>
          <a:bodyPr wrap="square">
            <a:spAutoFit/>
          </a:bodyPr>
          <a:lstStyle/>
          <a:p>
            <a:pPr hangingPunct="0"/>
            <a:r>
              <a:rPr lang="en-GB" b="1" dirty="0"/>
              <a:t>SA WG2 Meeting #</a:t>
            </a:r>
            <a:r>
              <a:rPr lang="en-GB" b="1" dirty="0" smtClean="0"/>
              <a:t>129bis</a:t>
            </a:r>
            <a:br>
              <a:rPr lang="en-GB" b="1" dirty="0" smtClean="0"/>
            </a:br>
            <a:r>
              <a:rPr lang="en-GB" b="1" dirty="0"/>
              <a:t>November 26 - 30, 2018, West Palm Beach, USA</a:t>
            </a:r>
            <a:endParaRPr lang="en-GB" dirty="0"/>
          </a:p>
        </p:txBody>
      </p:sp>
      <p:sp>
        <p:nvSpPr>
          <p:cNvPr id="6" name="TextBox 5"/>
          <p:cNvSpPr txBox="1"/>
          <p:nvPr/>
        </p:nvSpPr>
        <p:spPr>
          <a:xfrm>
            <a:off x="1019691" y="5142865"/>
            <a:ext cx="1781642" cy="369332"/>
          </a:xfrm>
          <a:prstGeom prst="rect">
            <a:avLst/>
          </a:prstGeom>
          <a:noFill/>
        </p:spPr>
        <p:txBody>
          <a:bodyPr wrap="none" rtlCol="0">
            <a:spAutoFit/>
          </a:bodyPr>
          <a:lstStyle/>
          <a:p>
            <a:r>
              <a:rPr lang="en-GB" dirty="0" smtClean="0"/>
              <a:t>Agenda item: 7.1</a:t>
            </a:r>
            <a:endParaRPr lang="en-GB" dirty="0"/>
          </a:p>
        </p:txBody>
      </p:sp>
      <p:sp>
        <p:nvSpPr>
          <p:cNvPr id="7" name="TextBox 6"/>
          <p:cNvSpPr txBox="1"/>
          <p:nvPr/>
        </p:nvSpPr>
        <p:spPr>
          <a:xfrm>
            <a:off x="6546485" y="413050"/>
            <a:ext cx="1787156" cy="646331"/>
          </a:xfrm>
          <a:prstGeom prst="rect">
            <a:avLst/>
          </a:prstGeom>
          <a:noFill/>
        </p:spPr>
        <p:txBody>
          <a:bodyPr wrap="none" rtlCol="0">
            <a:spAutoFit/>
          </a:bodyPr>
          <a:lstStyle/>
          <a:p>
            <a:r>
              <a:rPr lang="en-GB" dirty="0" err="1" smtClean="0"/>
              <a:t>Tdoc</a:t>
            </a:r>
            <a:r>
              <a:rPr lang="en-GB" dirty="0" smtClean="0"/>
              <a:t> S2-1812020</a:t>
            </a:r>
          </a:p>
          <a:p>
            <a:endParaRPr lang="en-GB" dirty="0">
              <a:solidFill>
                <a:schemeClr val="accent1">
                  <a:lumMod val="75000"/>
                </a:schemeClr>
              </a:solidFill>
            </a:endParaRPr>
          </a:p>
        </p:txBody>
      </p:sp>
    </p:spTree>
    <p:extLst>
      <p:ext uri="{BB962C8B-B14F-4D97-AF65-F5344CB8AC3E}">
        <p14:creationId xmlns:p14="http://schemas.microsoft.com/office/powerpoint/2010/main" val="2713563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58336" cy="1143000"/>
          </a:xfrm>
        </p:spPr>
        <p:txBody>
          <a:bodyPr>
            <a:normAutofit fontScale="90000"/>
          </a:bodyPr>
          <a:lstStyle/>
          <a:p>
            <a:r>
              <a:rPr lang="en-GB" dirty="0" smtClean="0">
                <a:solidFill>
                  <a:srgbClr val="FF0000"/>
                </a:solidFill>
              </a:rPr>
              <a:t>Use case</a:t>
            </a:r>
            <a:r>
              <a:rPr lang="en-GB" dirty="0" smtClean="0"/>
              <a:t>: Prioritise capacity for a specific enterprise on a specific macro cell</a:t>
            </a:r>
            <a:endParaRPr lang="en-GB" dirty="0"/>
          </a:p>
        </p:txBody>
      </p:sp>
      <p:sp>
        <p:nvSpPr>
          <p:cNvPr id="3" name="Slide Number Placeholder 2"/>
          <p:cNvSpPr>
            <a:spLocks noGrp="1"/>
          </p:cNvSpPr>
          <p:nvPr>
            <p:ph type="sldNum" sz="quarter" idx="12"/>
          </p:nvPr>
        </p:nvSpPr>
        <p:spPr>
          <a:xfrm>
            <a:off x="6804248" y="6492875"/>
            <a:ext cx="2133600" cy="365125"/>
          </a:xfrm>
        </p:spPr>
        <p:txBody>
          <a:bodyPr/>
          <a:lstStyle/>
          <a:p>
            <a:fld id="{E7A41E1B-4F70-4964-A407-84C68BE8251C}" type="slidenum">
              <a:rPr lang="it-IT" smtClean="0"/>
              <a:t>2</a:t>
            </a:fld>
            <a:endParaRPr lang="it-IT"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475" y="1962426"/>
            <a:ext cx="2327938" cy="2869146"/>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2080" y="1916832"/>
            <a:ext cx="2327938" cy="2869146"/>
          </a:xfrm>
          <a:prstGeom prst="rect">
            <a:avLst/>
          </a:prstGeom>
        </p:spPr>
      </p:pic>
      <p:pic>
        <p:nvPicPr>
          <p:cNvPr id="13"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20196" y="2926978"/>
            <a:ext cx="672244" cy="135304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listerd\AppData\Local\Microsoft\Windows\Temporary Internet Files\Content.IE5\SOPER40J\cell-tower[1].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801175" y="2250458"/>
            <a:ext cx="672244" cy="135304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230325" y="4306980"/>
            <a:ext cx="792088" cy="369332"/>
          </a:xfrm>
          <a:prstGeom prst="rect">
            <a:avLst/>
          </a:prstGeom>
          <a:noFill/>
        </p:spPr>
        <p:txBody>
          <a:bodyPr wrap="square" rtlCol="0">
            <a:spAutoFit/>
          </a:bodyPr>
          <a:lstStyle/>
          <a:p>
            <a:r>
              <a:rPr lang="en-GB" b="1" dirty="0" smtClean="0">
                <a:solidFill>
                  <a:srgbClr val="FF0000"/>
                </a:solidFill>
              </a:rPr>
              <a:t>Cell A</a:t>
            </a:r>
            <a:endParaRPr lang="en-GB" b="1" dirty="0">
              <a:solidFill>
                <a:srgbClr val="FF0000"/>
              </a:solidFill>
            </a:endParaRPr>
          </a:p>
        </p:txBody>
      </p:sp>
      <p:sp>
        <p:nvSpPr>
          <p:cNvPr id="17" name="TextBox 16"/>
          <p:cNvSpPr txBox="1"/>
          <p:nvPr/>
        </p:nvSpPr>
        <p:spPr>
          <a:xfrm>
            <a:off x="4801175" y="3649512"/>
            <a:ext cx="792088" cy="369332"/>
          </a:xfrm>
          <a:prstGeom prst="rect">
            <a:avLst/>
          </a:prstGeom>
          <a:noFill/>
        </p:spPr>
        <p:txBody>
          <a:bodyPr wrap="square" rtlCol="0">
            <a:spAutoFit/>
          </a:bodyPr>
          <a:lstStyle/>
          <a:p>
            <a:r>
              <a:rPr lang="en-GB" b="1" dirty="0" smtClean="0">
                <a:solidFill>
                  <a:schemeClr val="accent5">
                    <a:lumMod val="75000"/>
                  </a:schemeClr>
                </a:solidFill>
              </a:rPr>
              <a:t>Cell B</a:t>
            </a:r>
            <a:endParaRPr lang="en-GB" b="1" dirty="0">
              <a:solidFill>
                <a:schemeClr val="accent5">
                  <a:lumMod val="75000"/>
                </a:schemeClr>
              </a:solidFill>
            </a:endParaRPr>
          </a:p>
        </p:txBody>
      </p:sp>
      <p:sp>
        <p:nvSpPr>
          <p:cNvPr id="19" name="TextBox 18"/>
          <p:cNvSpPr txBox="1"/>
          <p:nvPr/>
        </p:nvSpPr>
        <p:spPr>
          <a:xfrm>
            <a:off x="1008472" y="1732166"/>
            <a:ext cx="1368665" cy="369332"/>
          </a:xfrm>
          <a:prstGeom prst="rect">
            <a:avLst/>
          </a:prstGeom>
          <a:noFill/>
        </p:spPr>
        <p:txBody>
          <a:bodyPr wrap="square" rtlCol="0">
            <a:spAutoFit/>
          </a:bodyPr>
          <a:lstStyle/>
          <a:p>
            <a:r>
              <a:rPr lang="en-GB" b="1" dirty="0" smtClean="0">
                <a:solidFill>
                  <a:srgbClr val="00B050"/>
                </a:solidFill>
              </a:rPr>
              <a:t>Enterprise 1</a:t>
            </a:r>
            <a:endParaRPr lang="en-GB" b="1" dirty="0">
              <a:solidFill>
                <a:srgbClr val="00B050"/>
              </a:solidFill>
            </a:endParaRPr>
          </a:p>
        </p:txBody>
      </p:sp>
      <p:sp>
        <p:nvSpPr>
          <p:cNvPr id="20" name="TextBox 19"/>
          <p:cNvSpPr txBox="1"/>
          <p:nvPr/>
        </p:nvSpPr>
        <p:spPr>
          <a:xfrm>
            <a:off x="6173241" y="1683440"/>
            <a:ext cx="1368665" cy="369332"/>
          </a:xfrm>
          <a:prstGeom prst="rect">
            <a:avLst/>
          </a:prstGeom>
          <a:noFill/>
        </p:spPr>
        <p:txBody>
          <a:bodyPr wrap="square" rtlCol="0">
            <a:spAutoFit/>
          </a:bodyPr>
          <a:lstStyle/>
          <a:p>
            <a:r>
              <a:rPr lang="en-GB" b="1" dirty="0" smtClean="0">
                <a:solidFill>
                  <a:schemeClr val="accent6">
                    <a:lumMod val="50000"/>
                  </a:schemeClr>
                </a:solidFill>
              </a:rPr>
              <a:t>Enterprise 2</a:t>
            </a:r>
            <a:endParaRPr lang="en-GB" b="1" dirty="0">
              <a:solidFill>
                <a:schemeClr val="accent6">
                  <a:lumMod val="50000"/>
                </a:schemeClr>
              </a:solidFill>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8633" y="3737987"/>
            <a:ext cx="1232542" cy="1400910"/>
          </a:xfrm>
          <a:prstGeom prst="rect">
            <a:avLst/>
          </a:prstGeom>
        </p:spPr>
      </p:pic>
      <p:sp>
        <p:nvSpPr>
          <p:cNvPr id="23" name="TextBox 22"/>
          <p:cNvSpPr txBox="1"/>
          <p:nvPr/>
        </p:nvSpPr>
        <p:spPr>
          <a:xfrm>
            <a:off x="374326" y="4814469"/>
            <a:ext cx="8395347" cy="2308324"/>
          </a:xfrm>
          <a:prstGeom prst="rect">
            <a:avLst/>
          </a:prstGeom>
          <a:noFill/>
        </p:spPr>
        <p:txBody>
          <a:bodyPr wrap="square" rtlCol="0">
            <a:spAutoFit/>
          </a:bodyPr>
          <a:lstStyle/>
          <a:p>
            <a:r>
              <a:rPr lang="en-GB" b="1" dirty="0" smtClean="0">
                <a:solidFill>
                  <a:srgbClr val="FF0000"/>
                </a:solidFill>
              </a:rPr>
              <a:t>Cell A RRM</a:t>
            </a:r>
            <a:r>
              <a:rPr lang="en-GB" dirty="0" smtClean="0"/>
              <a:t>:</a:t>
            </a:r>
          </a:p>
          <a:p>
            <a:pPr lvl="1"/>
            <a:r>
              <a:rPr lang="en-GB" b="1" dirty="0" smtClean="0">
                <a:solidFill>
                  <a:srgbClr val="00B050"/>
                </a:solidFill>
              </a:rPr>
              <a:t>Enterprise 1’s </a:t>
            </a:r>
            <a:r>
              <a:rPr lang="en-GB" dirty="0" smtClean="0"/>
              <a:t>employees get priority access to </a:t>
            </a:r>
            <a:r>
              <a:rPr lang="en-GB" dirty="0" smtClean="0">
                <a:solidFill>
                  <a:srgbClr val="FF0000"/>
                </a:solidFill>
              </a:rPr>
              <a:t>X% </a:t>
            </a:r>
            <a:r>
              <a:rPr lang="en-GB" dirty="0" smtClean="0"/>
              <a:t>(but not all) </a:t>
            </a:r>
            <a:r>
              <a:rPr lang="en-GB" dirty="0" smtClean="0">
                <a:solidFill>
                  <a:srgbClr val="FF0000"/>
                </a:solidFill>
              </a:rPr>
              <a:t>of Cell A resources</a:t>
            </a:r>
            <a:r>
              <a:rPr lang="en-GB" dirty="0" smtClean="0"/>
              <a:t>.</a:t>
            </a:r>
          </a:p>
          <a:p>
            <a:pPr lvl="1"/>
            <a:r>
              <a:rPr lang="en-GB" dirty="0" smtClean="0"/>
              <a:t>Handle </a:t>
            </a:r>
            <a:r>
              <a:rPr lang="en-GB" b="1" dirty="0" smtClean="0">
                <a:solidFill>
                  <a:schemeClr val="accent6">
                    <a:lumMod val="50000"/>
                  </a:schemeClr>
                </a:solidFill>
              </a:rPr>
              <a:t>Enterprise 2</a:t>
            </a:r>
            <a:r>
              <a:rPr lang="en-GB" b="1" dirty="0" smtClean="0">
                <a:solidFill>
                  <a:schemeClr val="accent5">
                    <a:lumMod val="75000"/>
                  </a:schemeClr>
                </a:solidFill>
              </a:rPr>
              <a:t> </a:t>
            </a:r>
            <a:r>
              <a:rPr lang="en-GB" dirty="0" smtClean="0"/>
              <a:t>employees and other users with default behaviour</a:t>
            </a:r>
          </a:p>
          <a:p>
            <a:pPr lvl="1"/>
            <a:r>
              <a:rPr lang="en-GB" dirty="0" smtClean="0"/>
              <a:t/>
            </a:r>
            <a:br>
              <a:rPr lang="en-GB" dirty="0" smtClean="0"/>
            </a:br>
            <a:r>
              <a:rPr lang="en-GB" b="1" dirty="0" smtClean="0">
                <a:solidFill>
                  <a:schemeClr val="accent5">
                    <a:lumMod val="75000"/>
                  </a:schemeClr>
                </a:solidFill>
              </a:rPr>
              <a:t>Cell B </a:t>
            </a:r>
            <a:r>
              <a:rPr lang="en-GB" b="1" dirty="0">
                <a:solidFill>
                  <a:schemeClr val="accent5">
                    <a:lumMod val="75000"/>
                  </a:schemeClr>
                </a:solidFill>
              </a:rPr>
              <a:t>RRM</a:t>
            </a:r>
            <a:r>
              <a:rPr lang="en-GB" dirty="0"/>
              <a:t>:</a:t>
            </a:r>
          </a:p>
          <a:p>
            <a:pPr lvl="1"/>
            <a:r>
              <a:rPr lang="en-GB" b="1" dirty="0">
                <a:solidFill>
                  <a:schemeClr val="accent6">
                    <a:lumMod val="50000"/>
                  </a:schemeClr>
                </a:solidFill>
              </a:rPr>
              <a:t>Enterprise </a:t>
            </a:r>
            <a:r>
              <a:rPr lang="en-GB" b="1" dirty="0" smtClean="0">
                <a:solidFill>
                  <a:schemeClr val="accent6">
                    <a:lumMod val="50000"/>
                  </a:schemeClr>
                </a:solidFill>
              </a:rPr>
              <a:t>2’s </a:t>
            </a:r>
            <a:r>
              <a:rPr lang="en-GB" dirty="0"/>
              <a:t>employees get priority access to </a:t>
            </a:r>
            <a:r>
              <a:rPr lang="en-GB" dirty="0" smtClean="0">
                <a:solidFill>
                  <a:schemeClr val="accent5">
                    <a:lumMod val="75000"/>
                  </a:schemeClr>
                </a:solidFill>
              </a:rPr>
              <a:t>Y% </a:t>
            </a:r>
            <a:r>
              <a:rPr lang="en-GB" dirty="0" smtClean="0"/>
              <a:t>(but not all) </a:t>
            </a:r>
            <a:r>
              <a:rPr lang="en-GB" dirty="0" smtClean="0">
                <a:solidFill>
                  <a:schemeClr val="accent5">
                    <a:lumMod val="75000"/>
                  </a:schemeClr>
                </a:solidFill>
              </a:rPr>
              <a:t>of </a:t>
            </a:r>
            <a:r>
              <a:rPr lang="en-GB" dirty="0">
                <a:solidFill>
                  <a:schemeClr val="accent5">
                    <a:lumMod val="75000"/>
                  </a:schemeClr>
                </a:solidFill>
              </a:rPr>
              <a:t>Cell </a:t>
            </a:r>
            <a:r>
              <a:rPr lang="en-GB" dirty="0" smtClean="0">
                <a:solidFill>
                  <a:schemeClr val="accent5">
                    <a:lumMod val="75000"/>
                  </a:schemeClr>
                </a:solidFill>
              </a:rPr>
              <a:t>B </a:t>
            </a:r>
            <a:r>
              <a:rPr lang="en-GB" dirty="0">
                <a:solidFill>
                  <a:schemeClr val="accent5">
                    <a:lumMod val="75000"/>
                  </a:schemeClr>
                </a:solidFill>
              </a:rPr>
              <a:t>resources</a:t>
            </a:r>
            <a:r>
              <a:rPr lang="en-GB" dirty="0"/>
              <a:t>.</a:t>
            </a:r>
          </a:p>
          <a:p>
            <a:pPr lvl="1"/>
            <a:r>
              <a:rPr lang="en-GB" dirty="0"/>
              <a:t>Handle </a:t>
            </a:r>
            <a:r>
              <a:rPr lang="en-GB" b="1" dirty="0">
                <a:solidFill>
                  <a:srgbClr val="00B050"/>
                </a:solidFill>
              </a:rPr>
              <a:t>Enterprise </a:t>
            </a:r>
            <a:r>
              <a:rPr lang="en-GB" b="1" dirty="0" smtClean="0">
                <a:solidFill>
                  <a:srgbClr val="00B050"/>
                </a:solidFill>
              </a:rPr>
              <a:t>1 </a:t>
            </a:r>
            <a:r>
              <a:rPr lang="en-GB" dirty="0"/>
              <a:t>employees and other users with default </a:t>
            </a:r>
            <a:r>
              <a:rPr lang="en-GB" dirty="0" smtClean="0"/>
              <a:t>behaviour</a:t>
            </a:r>
            <a:endParaRPr lang="en-GB" dirty="0"/>
          </a:p>
          <a:p>
            <a:endParaRPr lang="en-GB" dirty="0"/>
          </a:p>
        </p:txBody>
      </p:sp>
    </p:spTree>
    <p:extLst>
      <p:ext uri="{BB962C8B-B14F-4D97-AF65-F5344CB8AC3E}">
        <p14:creationId xmlns:p14="http://schemas.microsoft.com/office/powerpoint/2010/main" val="1501073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it-IT" sz="2800" b="1" dirty="0" err="1" smtClean="0">
                <a:solidFill>
                  <a:srgbClr val="FF0000"/>
                </a:solidFill>
              </a:rPr>
              <a:t>Additional</a:t>
            </a:r>
            <a:r>
              <a:rPr lang="it-IT" sz="2800" b="1" dirty="0" smtClean="0">
                <a:solidFill>
                  <a:srgbClr val="FF0000"/>
                </a:solidFill>
              </a:rPr>
              <a:t> </a:t>
            </a:r>
            <a:r>
              <a:rPr lang="it-IT" sz="2800" b="1" dirty="0" err="1" smtClean="0">
                <a:solidFill>
                  <a:srgbClr val="FF0000"/>
                </a:solidFill>
              </a:rPr>
              <a:t>Description</a:t>
            </a:r>
            <a:endParaRPr lang="it-IT" sz="2800" b="1" dirty="0">
              <a:solidFill>
                <a:srgbClr val="FF0000"/>
              </a:solidFill>
            </a:endParaRPr>
          </a:p>
        </p:txBody>
      </p:sp>
      <p:sp>
        <p:nvSpPr>
          <p:cNvPr id="3" name="Segnaposto contenuto 2"/>
          <p:cNvSpPr>
            <a:spLocks noGrp="1"/>
          </p:cNvSpPr>
          <p:nvPr>
            <p:ph idx="1"/>
          </p:nvPr>
        </p:nvSpPr>
        <p:spPr>
          <a:xfrm>
            <a:off x="539552" y="1052736"/>
            <a:ext cx="8229600" cy="5112568"/>
          </a:xfrm>
        </p:spPr>
        <p:txBody>
          <a:bodyPr vert="horz" lIns="91440" tIns="45720" rIns="91440" bIns="45720" rtlCol="0">
            <a:normAutofit lnSpcReduction="10000"/>
          </a:bodyPr>
          <a:lstStyle/>
          <a:p>
            <a:pPr marL="457200" indent="-457200">
              <a:buFont typeface="+mj-lt"/>
              <a:buAutoNum type="arabicPeriod"/>
            </a:pPr>
            <a:r>
              <a:rPr lang="en-US" sz="2000" dirty="0" smtClean="0"/>
              <a:t>This is </a:t>
            </a:r>
            <a:r>
              <a:rPr lang="en-US" sz="2000" b="1" u="sng" dirty="0" smtClean="0"/>
              <a:t>not </a:t>
            </a:r>
            <a:r>
              <a:rPr lang="en-US" sz="2000" dirty="0" smtClean="0"/>
              <a:t>a ‘closed access’ cell that is reserved exclusively for the use of an enterprise</a:t>
            </a:r>
          </a:p>
          <a:p>
            <a:pPr marL="457200" indent="-457200">
              <a:buFont typeface="+mj-lt"/>
              <a:buAutoNum type="arabicPeriod"/>
            </a:pPr>
            <a:r>
              <a:rPr lang="en-US" sz="2000" dirty="0" smtClean="0"/>
              <a:t>Some similarity to a </a:t>
            </a:r>
            <a:r>
              <a:rPr lang="en-US" sz="2000" dirty="0" err="1" smtClean="0"/>
              <a:t>WiFi</a:t>
            </a:r>
            <a:r>
              <a:rPr lang="en-US" sz="2000" dirty="0" smtClean="0"/>
              <a:t> Access Point that has two SSIDs, one for private use and one for public use.</a:t>
            </a:r>
          </a:p>
          <a:p>
            <a:pPr marL="457200" indent="-457200">
              <a:buFont typeface="+mj-lt"/>
              <a:buAutoNum type="arabicPeriod"/>
            </a:pPr>
            <a:r>
              <a:rPr lang="en-US" sz="2000" dirty="0" smtClean="0"/>
              <a:t>Cell A is configured with knowledge that it needs to give special treatment to Enterprise 1’s users.</a:t>
            </a:r>
          </a:p>
          <a:p>
            <a:pPr marL="800100" lvl="1" indent="-342900">
              <a:buFont typeface="+mj-lt"/>
              <a:buAutoNum type="alphaLcParenR"/>
            </a:pPr>
            <a:r>
              <a:rPr lang="en-US" sz="1600" dirty="0" smtClean="0"/>
              <a:t>Requires cell A to know whether the UE belongs to ‘enterprise 1’</a:t>
            </a:r>
          </a:p>
          <a:p>
            <a:pPr marL="800100" lvl="1" indent="-342900">
              <a:buFont typeface="+mj-lt"/>
              <a:buAutoNum type="alphaLcParenR"/>
            </a:pPr>
            <a:r>
              <a:rPr lang="en-US" sz="1600" dirty="0" smtClean="0"/>
              <a:t>For non-enterprise users, or, users from other enterprise groups &lt;&gt; 1,  default behavior is applied. Some resources are reserved for them in order to ensure coverage.</a:t>
            </a:r>
            <a:endParaRPr lang="en-US" sz="2000" dirty="0" smtClean="0"/>
          </a:p>
          <a:p>
            <a:pPr marL="457200" indent="-457200">
              <a:buFont typeface="+mj-lt"/>
              <a:buAutoNum type="arabicPeriod"/>
            </a:pPr>
            <a:r>
              <a:rPr lang="en-US" sz="2000" dirty="0" smtClean="0"/>
              <a:t>The RRM strategy of the cells is operator/implementation specific.</a:t>
            </a:r>
          </a:p>
          <a:p>
            <a:pPr lvl="1">
              <a:buFont typeface="Arial" panose="020B0604020202020204" pitchFamily="34" charset="0"/>
              <a:buChar char="•"/>
            </a:pPr>
            <a:r>
              <a:rPr lang="en-US" sz="1600" dirty="0" smtClean="0"/>
              <a:t>However, as </a:t>
            </a:r>
            <a:r>
              <a:rPr lang="en-US" sz="1600" dirty="0"/>
              <a:t>indicated in the WID, RP-151827 “</a:t>
            </a:r>
            <a:r>
              <a:rPr lang="en-GB" sz="1600" dirty="0"/>
              <a:t>RAN Aspects of RAN Sharing Enhancements for LTE”, existing </a:t>
            </a:r>
            <a:r>
              <a:rPr lang="en-GB" sz="1600" dirty="0" err="1"/>
              <a:t>eNBs</a:t>
            </a:r>
            <a:r>
              <a:rPr lang="en-GB" sz="1600" dirty="0"/>
              <a:t> are able to share load between the sharing PLMNs’ customers (“Sharing is normally based on agreed quota or share ratio.“) </a:t>
            </a:r>
            <a:endParaRPr lang="en-GB" sz="1600" dirty="0" smtClean="0"/>
          </a:p>
          <a:p>
            <a:pPr lvl="1">
              <a:buFont typeface="Arial" panose="020B0604020202020204" pitchFamily="34" charset="0"/>
              <a:buChar char="•"/>
            </a:pPr>
            <a:r>
              <a:rPr lang="en-GB" sz="1600" dirty="0" smtClean="0"/>
              <a:t>In </a:t>
            </a:r>
            <a:r>
              <a:rPr lang="en-GB" sz="1600" dirty="0"/>
              <a:t>a non-shared PLMN, or a PLMN with few sharing partners, this </a:t>
            </a:r>
            <a:r>
              <a:rPr lang="en-GB" sz="1600" dirty="0" err="1"/>
              <a:t>eNB</a:t>
            </a:r>
            <a:r>
              <a:rPr lang="en-GB" sz="1600" dirty="0"/>
              <a:t> functionality </a:t>
            </a:r>
            <a:r>
              <a:rPr lang="en-GB" sz="1600" dirty="0" smtClean="0"/>
              <a:t>could </a:t>
            </a:r>
            <a:r>
              <a:rPr lang="en-GB" sz="1600" dirty="0"/>
              <a:t>be re-purposed to </a:t>
            </a:r>
            <a:r>
              <a:rPr lang="en-GB" sz="1600" dirty="0" smtClean="0"/>
              <a:t>serve a “Matching Enterprise user group” and a “Default user group”</a:t>
            </a:r>
            <a:endParaRPr lang="en-US" sz="1600" dirty="0" smtClean="0"/>
          </a:p>
          <a:p>
            <a:pPr marL="457200" indent="-457200">
              <a:buFont typeface="+mj-lt"/>
              <a:buAutoNum type="arabicPeriod"/>
            </a:pPr>
            <a:r>
              <a:rPr lang="en-US" sz="2000" b="1" dirty="0" smtClean="0">
                <a:solidFill>
                  <a:srgbClr val="0070C0"/>
                </a:solidFill>
              </a:rPr>
              <a:t>Cell A generates separate counters/statistics for ‘enterprise 1’ and ‘other’ users -&gt; enables any Service Level Agreement to be monitored</a:t>
            </a:r>
            <a:r>
              <a:rPr lang="en-US" sz="2000" dirty="0" smtClean="0"/>
              <a:t>. </a:t>
            </a:r>
          </a:p>
          <a:p>
            <a:pPr marL="0" indent="0">
              <a:buNone/>
            </a:pPr>
            <a:endParaRPr lang="en-US" sz="1600" dirty="0"/>
          </a:p>
          <a:p>
            <a:pPr marL="0" indent="0">
              <a:buNone/>
            </a:pPr>
            <a:endParaRPr lang="en-US" sz="1600" dirty="0" smtClean="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3</a:t>
            </a:fld>
            <a:endParaRPr lang="it-IT"/>
          </a:p>
        </p:txBody>
      </p:sp>
    </p:spTree>
    <p:extLst>
      <p:ext uri="{BB962C8B-B14F-4D97-AF65-F5344CB8AC3E}">
        <p14:creationId xmlns:p14="http://schemas.microsoft.com/office/powerpoint/2010/main" val="2187310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a:solidFill>
                  <a:srgbClr val="FF0000"/>
                </a:solidFill>
              </a:rPr>
              <a:t>No current tools available to solve </a:t>
            </a:r>
            <a:r>
              <a:rPr lang="en-US" sz="2800" dirty="0" smtClean="0">
                <a:solidFill>
                  <a:srgbClr val="FF0000"/>
                </a:solidFill>
              </a:rPr>
              <a:t>this</a:t>
            </a:r>
            <a:endParaRPr lang="it-IT" sz="2800" b="1" dirty="0">
              <a:solidFill>
                <a:srgbClr val="FF000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lnSpcReduction="10000"/>
          </a:bodyPr>
          <a:lstStyle/>
          <a:p>
            <a:r>
              <a:rPr lang="en-US" sz="1600" dirty="0" smtClean="0"/>
              <a:t>Current </a:t>
            </a:r>
            <a:r>
              <a:rPr lang="en-US" sz="1600" dirty="0" err="1" smtClean="0"/>
              <a:t>QoS</a:t>
            </a:r>
            <a:r>
              <a:rPr lang="en-US" sz="1600" dirty="0" smtClean="0"/>
              <a:t> information is ‘abstract’ and relates primarily to that UE, rather than the “set of UEs used by the enterprise’s employees”</a:t>
            </a:r>
          </a:p>
          <a:p>
            <a:r>
              <a:rPr lang="en-US" sz="1600" dirty="0"/>
              <a:t>RAN </a:t>
            </a:r>
            <a:r>
              <a:rPr lang="en-US" sz="1600" dirty="0" smtClean="0"/>
              <a:t>does not </a:t>
            </a:r>
            <a:r>
              <a:rPr lang="en-US" sz="1600" dirty="0"/>
              <a:t>know the ‘group’ of the UE</a:t>
            </a:r>
          </a:p>
          <a:p>
            <a:r>
              <a:rPr lang="en-US" sz="1600" dirty="0"/>
              <a:t>RAN does not have visibility of the </a:t>
            </a:r>
            <a:r>
              <a:rPr lang="en-US" sz="1600" dirty="0" smtClean="0"/>
              <a:t>IMSI</a:t>
            </a:r>
          </a:p>
          <a:p>
            <a:r>
              <a:rPr lang="en-US" sz="1600" dirty="0" smtClean="0"/>
              <a:t>There are too many enterprises to allocate different IMSI ranges to different enterprises.</a:t>
            </a:r>
          </a:p>
          <a:p>
            <a:r>
              <a:rPr lang="en-US" sz="1600" dirty="0" smtClean="0"/>
              <a:t>APN is not visible to the RAN</a:t>
            </a:r>
            <a:endParaRPr lang="en-US" sz="1600" dirty="0"/>
          </a:p>
          <a:p>
            <a:r>
              <a:rPr lang="en-US" sz="1600" dirty="0"/>
              <a:t>Access Class Barring only applies to idle </a:t>
            </a:r>
            <a:r>
              <a:rPr lang="en-US" sz="1600" dirty="0" smtClean="0"/>
              <a:t>mode. Also, </a:t>
            </a:r>
            <a:r>
              <a:rPr lang="en-US" sz="1600" dirty="0"/>
              <a:t>Access Classes </a:t>
            </a:r>
            <a:r>
              <a:rPr lang="en-US" sz="1600" dirty="0" smtClean="0"/>
              <a:t>need to be </a:t>
            </a:r>
            <a:r>
              <a:rPr lang="en-US" sz="1600" dirty="0"/>
              <a:t>randomly allocated to devices – so all ‘groups’ are likely to have an equal proportion of devices in each Access Class.</a:t>
            </a:r>
          </a:p>
          <a:p>
            <a:r>
              <a:rPr lang="en-US" sz="1600" dirty="0"/>
              <a:t>“Low Access Priority” does not help as LAPI devices should not be rejected if their group’s load is within the </a:t>
            </a:r>
            <a:r>
              <a:rPr lang="en-US" sz="1600" dirty="0" err="1"/>
              <a:t>eNB’s</a:t>
            </a:r>
            <a:r>
              <a:rPr lang="en-US" sz="1600" dirty="0"/>
              <a:t> quota for that group</a:t>
            </a:r>
            <a:r>
              <a:rPr lang="en-US" sz="1600" dirty="0" smtClean="0"/>
              <a:t>.</a:t>
            </a:r>
            <a:br>
              <a:rPr lang="en-US" sz="1600" dirty="0" smtClean="0"/>
            </a:br>
            <a:endParaRPr lang="en-US" sz="1600" dirty="0"/>
          </a:p>
          <a:p>
            <a:r>
              <a:rPr lang="en-US" sz="1600" dirty="0" smtClean="0"/>
              <a:t>SPID/RFSP has only 256 values. This can identify that the UE is an Enterprise subscriber but NOT WHICH ENTERPRISE</a:t>
            </a:r>
          </a:p>
          <a:p>
            <a:pPr lvl="1"/>
            <a:r>
              <a:rPr lang="en-US" sz="1600" dirty="0" smtClean="0"/>
              <a:t>there are insufficient values to identify different the enterprises within a PLMN (or MME area, or even a Tracking Area)</a:t>
            </a:r>
            <a:endParaRPr lang="en-US" sz="1600" dirty="0"/>
          </a:p>
          <a:p>
            <a:r>
              <a:rPr lang="en-US" sz="1600" dirty="0" smtClean="0"/>
              <a:t>Use of 5GCore -&gt; enterprise provided (or ‘bring your own’) devices are frequently not leading edge devices – e.g. they may well not be 5GCore capable devices</a:t>
            </a:r>
          </a:p>
          <a:p>
            <a:endParaRPr lang="en-US" sz="1600" dirty="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4</a:t>
            </a:fld>
            <a:endParaRPr lang="it-IT"/>
          </a:p>
        </p:txBody>
      </p:sp>
    </p:spTree>
    <p:extLst>
      <p:ext uri="{BB962C8B-B14F-4D97-AF65-F5344CB8AC3E}">
        <p14:creationId xmlns:p14="http://schemas.microsoft.com/office/powerpoint/2010/main" val="2992722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Proposed solution: Extend SPID/RFSP</a:t>
            </a:r>
            <a:endParaRPr lang="it-IT" sz="2800" b="1" dirty="0">
              <a:solidFill>
                <a:srgbClr val="FF000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lnSpcReduction="10000"/>
          </a:bodyPr>
          <a:lstStyle/>
          <a:p>
            <a:r>
              <a:rPr lang="en-US" sz="1600" dirty="0" smtClean="0"/>
              <a:t>Add a 32 bit, optional, extension to the </a:t>
            </a:r>
            <a:r>
              <a:rPr lang="en-GB" sz="1600" dirty="0"/>
              <a:t>'Index to RAT/Frequency Selection Priority' (RFSP </a:t>
            </a:r>
            <a:r>
              <a:rPr lang="en-GB" sz="1600" dirty="0" smtClean="0"/>
              <a:t>Index)</a:t>
            </a:r>
            <a:r>
              <a:rPr lang="en-US" sz="1600" dirty="0" smtClean="0"/>
              <a:t> so that e.g. individual enterprises can be differentiated from each other. </a:t>
            </a:r>
          </a:p>
          <a:p>
            <a:pPr marL="0" indent="0">
              <a:buNone/>
            </a:pPr>
            <a:r>
              <a:rPr lang="en-US" sz="1600" dirty="0" smtClean="0">
                <a:solidFill>
                  <a:srgbClr val="FF0000"/>
                </a:solidFill>
              </a:rPr>
              <a:t>Rationale:</a:t>
            </a:r>
          </a:p>
          <a:p>
            <a:r>
              <a:rPr lang="en-US" sz="1600" dirty="0" smtClean="0"/>
              <a:t>The SPID/RFSP mechanism was specified in 3GPP Release 8</a:t>
            </a:r>
          </a:p>
          <a:p>
            <a:r>
              <a:rPr lang="en-US" sz="1600" dirty="0" smtClean="0"/>
              <a:t>The </a:t>
            </a:r>
            <a:r>
              <a:rPr lang="en-US" sz="1600" dirty="0" err="1" smtClean="0"/>
              <a:t>standardised</a:t>
            </a:r>
            <a:r>
              <a:rPr lang="en-US" sz="1600" dirty="0" smtClean="0"/>
              <a:t> values in Annex I of TS 36.300, and e.g. the LS from GSMA in S2-178308 ,imply that it is at least somewhat implemented, rather than being an unimplemented or “yet to be implemented” feature.  </a:t>
            </a:r>
          </a:p>
          <a:p>
            <a:r>
              <a:rPr lang="en-US" sz="1600" dirty="0" smtClean="0"/>
              <a:t>RFSP functionality specified in clause 4.3.6 of TS 23.401 allows visited network policy to be applied to the RFSP Index of Roaming subscriber.</a:t>
            </a:r>
          </a:p>
          <a:p>
            <a:r>
              <a:rPr lang="en-US" sz="1600" dirty="0" smtClean="0"/>
              <a:t>Existing MME, S1 interface, and E-UTRAN behavior provides the ability to handle a mix of supporting and non-supporting entities smoothly.</a:t>
            </a:r>
          </a:p>
          <a:p>
            <a:endParaRPr lang="en-US" sz="1600" dirty="0" smtClean="0"/>
          </a:p>
          <a:p>
            <a:r>
              <a:rPr lang="en-US" sz="1600" dirty="0" smtClean="0"/>
              <a:t>Why 32 bit extension?</a:t>
            </a:r>
          </a:p>
          <a:p>
            <a:pPr lvl="1"/>
            <a:r>
              <a:rPr lang="en-US" sz="1600" dirty="0" smtClean="0"/>
              <a:t>gives sufficient </a:t>
            </a:r>
            <a:r>
              <a:rPr lang="en-US" sz="1600" dirty="0" err="1" smtClean="0"/>
              <a:t>codespace</a:t>
            </a:r>
            <a:r>
              <a:rPr lang="en-US" sz="1600" dirty="0" smtClean="0"/>
              <a:t> for identification of an enterprise (16 bits is insufficient; 24 bits is borderline for large PLMN) </a:t>
            </a:r>
          </a:p>
          <a:p>
            <a:pPr lvl="1"/>
            <a:r>
              <a:rPr lang="en-US" sz="1600" dirty="0" smtClean="0"/>
              <a:t>CT4’s Diameter and GTP-C specifications seem to use 32 bit parameters</a:t>
            </a:r>
          </a:p>
          <a:p>
            <a:pPr lvl="1"/>
            <a:r>
              <a:rPr lang="en-US" sz="1600" dirty="0"/>
              <a:t>i</a:t>
            </a:r>
            <a:r>
              <a:rPr lang="en-US" sz="1600" dirty="0" smtClean="0"/>
              <a:t>f desired, could allow 1:1 mapping with a 5GCore NSSAI parameter.</a:t>
            </a:r>
            <a:endParaRPr lang="en-US" sz="1600" dirty="0"/>
          </a:p>
          <a:p>
            <a:endParaRPr lang="it-IT" sz="1600" dirty="0"/>
          </a:p>
        </p:txBody>
      </p:sp>
      <p:sp>
        <p:nvSpPr>
          <p:cNvPr id="4" name="Slide Number Placeholder 3"/>
          <p:cNvSpPr>
            <a:spLocks noGrp="1"/>
          </p:cNvSpPr>
          <p:nvPr>
            <p:ph type="sldNum" sz="quarter" idx="12"/>
          </p:nvPr>
        </p:nvSpPr>
        <p:spPr/>
        <p:txBody>
          <a:bodyPr/>
          <a:lstStyle/>
          <a:p>
            <a:fld id="{E7A41E1B-4F70-4964-A407-84C68BE8251C}" type="slidenum">
              <a:rPr lang="it-IT" smtClean="0"/>
              <a:t>5</a:t>
            </a:fld>
            <a:endParaRPr lang="it-IT"/>
          </a:p>
        </p:txBody>
      </p:sp>
    </p:spTree>
    <p:extLst>
      <p:ext uri="{BB962C8B-B14F-4D97-AF65-F5344CB8AC3E}">
        <p14:creationId xmlns:p14="http://schemas.microsoft.com/office/powerpoint/2010/main" val="34149569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Alternative potential solutions: </a:t>
            </a:r>
            <a:endParaRPr lang="it-IT" sz="2800" b="1" dirty="0">
              <a:solidFill>
                <a:srgbClr val="FF0000"/>
              </a:solidFill>
            </a:endParaRPr>
          </a:p>
        </p:txBody>
      </p:sp>
      <p:sp>
        <p:nvSpPr>
          <p:cNvPr id="3" name="Segnaposto contenuto 2"/>
          <p:cNvSpPr>
            <a:spLocks noGrp="1"/>
          </p:cNvSpPr>
          <p:nvPr>
            <p:ph idx="1"/>
          </p:nvPr>
        </p:nvSpPr>
        <p:spPr>
          <a:xfrm>
            <a:off x="467544" y="1340768"/>
            <a:ext cx="8229600" cy="4525963"/>
          </a:xfrm>
        </p:spPr>
        <p:txBody>
          <a:bodyPr vert="horz" lIns="91440" tIns="45720" rIns="91440" bIns="45720" rtlCol="0">
            <a:normAutofit/>
          </a:bodyPr>
          <a:lstStyle/>
          <a:p>
            <a:r>
              <a:rPr lang="en-GB" sz="1600" dirty="0" smtClean="0"/>
              <a:t>UE Usage Type (c.f. R13 DECOR)</a:t>
            </a:r>
          </a:p>
          <a:p>
            <a:pPr marL="685800" lvl="1"/>
            <a:r>
              <a:rPr lang="en-GB" sz="1400" dirty="0" smtClean="0"/>
              <a:t>This is only 8 bits long</a:t>
            </a:r>
          </a:p>
          <a:p>
            <a:pPr marL="685800" lvl="1"/>
            <a:r>
              <a:rPr lang="en-GB" sz="1400" dirty="0" smtClean="0"/>
              <a:t>Not sent to RAN, nor transferred on X2</a:t>
            </a:r>
          </a:p>
          <a:p>
            <a:pPr marL="685800" lvl="1"/>
            <a:r>
              <a:rPr lang="en-GB" sz="1400" dirty="0" smtClean="0"/>
              <a:t>As not sent to RAN, no concept of VPLMN policing the value from HPLMN specified</a:t>
            </a:r>
            <a:br>
              <a:rPr lang="en-GB" sz="1400" dirty="0" smtClean="0"/>
            </a:br>
            <a:r>
              <a:rPr lang="en-GB" sz="1400" dirty="0" smtClean="0"/>
              <a:t>As NB-</a:t>
            </a:r>
            <a:r>
              <a:rPr lang="en-GB" sz="1400" dirty="0" err="1" smtClean="0"/>
              <a:t>IoT</a:t>
            </a:r>
            <a:r>
              <a:rPr lang="en-GB" sz="1400" dirty="0" smtClean="0"/>
              <a:t> MME selection can be “RAT based”, probably less widely implemented than RFSP Index</a:t>
            </a:r>
          </a:p>
          <a:p>
            <a:endParaRPr lang="en-GB" sz="1600" dirty="0"/>
          </a:p>
          <a:p>
            <a:r>
              <a:rPr lang="en-GB" sz="1600" dirty="0" smtClean="0"/>
              <a:t>DCN ID (c.f. R14 </a:t>
            </a:r>
            <a:r>
              <a:rPr lang="en-GB" sz="1600" dirty="0" err="1" smtClean="0"/>
              <a:t>eDECOR</a:t>
            </a:r>
            <a:r>
              <a:rPr lang="en-GB" sz="1600" dirty="0" smtClean="0"/>
              <a:t>)</a:t>
            </a:r>
          </a:p>
          <a:p>
            <a:pPr marL="685800" lvl="1"/>
            <a:r>
              <a:rPr lang="en-GB" sz="1400" dirty="0" smtClean="0"/>
              <a:t>16 bits long (as indicated by NG-RAN’s use of 24 bit </a:t>
            </a:r>
            <a:r>
              <a:rPr lang="en-GB" sz="1400" dirty="0" err="1" smtClean="0"/>
              <a:t>TACodes</a:t>
            </a:r>
            <a:r>
              <a:rPr lang="en-GB" sz="1400" dirty="0" smtClean="0"/>
              <a:t>, 16 bits are really not sufficient for simple allocation to large numbers of different enterprises)</a:t>
            </a:r>
          </a:p>
          <a:p>
            <a:pPr marL="685800" lvl="1"/>
            <a:r>
              <a:rPr lang="en-GB" sz="1400" dirty="0" smtClean="0"/>
              <a:t>Intended for very different purpose (i.e. MME selection at PLMN change)</a:t>
            </a:r>
          </a:p>
          <a:p>
            <a:pPr marL="0" indent="0">
              <a:buNone/>
            </a:pPr>
            <a:endParaRPr lang="en-GB" sz="1600" dirty="0" smtClean="0"/>
          </a:p>
          <a:p>
            <a:r>
              <a:rPr lang="en-GB" sz="1600" dirty="0" smtClean="0"/>
              <a:t>New parameter</a:t>
            </a:r>
          </a:p>
          <a:p>
            <a:pPr marL="400050" lvl="1" indent="0">
              <a:buNone/>
            </a:pPr>
            <a:r>
              <a:rPr lang="en-GB" sz="1400" dirty="0" smtClean="0"/>
              <a:t>Slower rollout than with existing concept</a:t>
            </a:r>
          </a:p>
          <a:p>
            <a:endParaRPr lang="en-GB" sz="1600" dirty="0"/>
          </a:p>
          <a:p>
            <a:r>
              <a:rPr lang="en-GB" sz="1600" dirty="0" smtClean="0"/>
              <a:t>“Full 5GCore Slicing”</a:t>
            </a:r>
          </a:p>
          <a:p>
            <a:pPr lvl="1"/>
            <a:r>
              <a:rPr lang="en-GB" sz="1400" dirty="0" smtClean="0"/>
              <a:t>Unnecessary complexity for EPC</a:t>
            </a:r>
          </a:p>
          <a:p>
            <a:endParaRPr lang="en-GB" sz="1600" dirty="0"/>
          </a:p>
          <a:p>
            <a:endParaRPr lang="en-GB" sz="1600" dirty="0" smtClean="0"/>
          </a:p>
        </p:txBody>
      </p:sp>
      <p:sp>
        <p:nvSpPr>
          <p:cNvPr id="4" name="Slide Number Placeholder 3"/>
          <p:cNvSpPr>
            <a:spLocks noGrp="1"/>
          </p:cNvSpPr>
          <p:nvPr>
            <p:ph type="sldNum" sz="quarter" idx="12"/>
          </p:nvPr>
        </p:nvSpPr>
        <p:spPr/>
        <p:txBody>
          <a:bodyPr/>
          <a:lstStyle/>
          <a:p>
            <a:fld id="{E7A41E1B-4F70-4964-A407-84C68BE8251C}" type="slidenum">
              <a:rPr lang="it-IT" smtClean="0"/>
              <a:t>6</a:t>
            </a:fld>
            <a:endParaRPr lang="it-IT"/>
          </a:p>
        </p:txBody>
      </p:sp>
      <p:sp>
        <p:nvSpPr>
          <p:cNvPr id="5" name="Titolo 1"/>
          <p:cNvSpPr txBox="1">
            <a:spLocks/>
          </p:cNvSpPr>
          <p:nvPr/>
        </p:nvSpPr>
        <p:spPr>
          <a:xfrm>
            <a:off x="477888" y="5379471"/>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solidFill>
                  <a:srgbClr val="FF0000"/>
                </a:solidFill>
                <a:sym typeface="Wingdings" panose="05000000000000000000" pitchFamily="2" charset="2"/>
              </a:rPr>
              <a:t> SPID/RFSP extension is sufficient</a:t>
            </a:r>
            <a:endParaRPr lang="it-IT" sz="2800" b="1" dirty="0">
              <a:solidFill>
                <a:srgbClr val="FF0000"/>
              </a:solidFill>
            </a:endParaRPr>
          </a:p>
        </p:txBody>
      </p:sp>
    </p:spTree>
    <p:extLst>
      <p:ext uri="{BB962C8B-B14F-4D97-AF65-F5344CB8AC3E}">
        <p14:creationId xmlns:p14="http://schemas.microsoft.com/office/powerpoint/2010/main" val="2739215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en-US" sz="2800" dirty="0" smtClean="0">
                <a:solidFill>
                  <a:srgbClr val="FF0000"/>
                </a:solidFill>
              </a:rPr>
              <a:t>Specification Impacts of SPID/RFSP </a:t>
            </a:r>
            <a:endParaRPr lang="it-IT" sz="2800" b="1" dirty="0">
              <a:solidFill>
                <a:srgbClr val="FF0000"/>
              </a:solidFill>
            </a:endParaRPr>
          </a:p>
        </p:txBody>
      </p:sp>
      <p:sp>
        <p:nvSpPr>
          <p:cNvPr id="3" name="Segnaposto contenuto 2"/>
          <p:cNvSpPr>
            <a:spLocks noGrp="1"/>
          </p:cNvSpPr>
          <p:nvPr>
            <p:ph idx="1"/>
          </p:nvPr>
        </p:nvSpPr>
        <p:spPr>
          <a:xfrm>
            <a:off x="467544" y="1340768"/>
            <a:ext cx="8229600" cy="5015582"/>
          </a:xfrm>
        </p:spPr>
        <p:txBody>
          <a:bodyPr vert="horz" lIns="91440" tIns="45720" rIns="91440" bIns="45720" rtlCol="0">
            <a:normAutofit lnSpcReduction="10000"/>
          </a:bodyPr>
          <a:lstStyle/>
          <a:p>
            <a:r>
              <a:rPr lang="en-GB" sz="1600" dirty="0" smtClean="0"/>
              <a:t>Stage 2: TS 23.401</a:t>
            </a:r>
          </a:p>
          <a:p>
            <a:pPr lvl="1"/>
            <a:r>
              <a:rPr lang="en-GB" sz="1400" dirty="0" smtClean="0"/>
              <a:t>Potentially no change needed in 4.3.6</a:t>
            </a:r>
          </a:p>
          <a:p>
            <a:pPr lvl="1"/>
            <a:r>
              <a:rPr lang="en-GB" sz="1400" dirty="0" smtClean="0"/>
              <a:t>However, probably useful to describe the added field, and update the HSS and MME storage tables</a:t>
            </a:r>
          </a:p>
          <a:p>
            <a:pPr lvl="1"/>
            <a:r>
              <a:rPr lang="en-GB" sz="1400" dirty="0"/>
              <a:t>Existing ‘</a:t>
            </a:r>
            <a:r>
              <a:rPr lang="en-GB" sz="1400" dirty="0" err="1"/>
              <a:t>fallback</a:t>
            </a:r>
            <a:r>
              <a:rPr lang="en-GB" sz="1400" dirty="0" smtClean="0"/>
              <a:t>’ mechanisms support partial rollout in core or RAN:</a:t>
            </a:r>
            <a:endParaRPr lang="en-GB" sz="1400" dirty="0"/>
          </a:p>
          <a:p>
            <a:pPr marL="457200" lvl="1" indent="0">
              <a:buNone/>
            </a:pPr>
            <a:r>
              <a:rPr lang="en-GB" sz="1200" dirty="0" smtClean="0"/>
              <a:t>	“…</a:t>
            </a:r>
            <a:r>
              <a:rPr lang="en-GB" sz="1200" i="1" dirty="0"/>
              <a:t>The MME stores the subscribed RFSP Index value received from the HSS and the RFSP Index value in use. During the Tracking Area Update procedure, the MME may update the RFSP Index value in use (e.g. the MME may need to update the RFSP Index value in use if the UE related context information in the MME has changed)…”</a:t>
            </a:r>
          </a:p>
          <a:p>
            <a:r>
              <a:rPr lang="en-GB" sz="1600" dirty="0" smtClean="0"/>
              <a:t>Interworking with 5GCore Depends whether RFSP extension is desired in 5GCore</a:t>
            </a:r>
          </a:p>
          <a:p>
            <a:pPr lvl="1"/>
            <a:r>
              <a:rPr lang="en-GB" sz="1500" dirty="0" smtClean="0"/>
              <a:t>Can reuse S10 (= N26) functionality</a:t>
            </a:r>
          </a:p>
          <a:p>
            <a:pPr lvl="1"/>
            <a:r>
              <a:rPr lang="en-GB" sz="1500" dirty="0" smtClean="0"/>
              <a:t>TS 23.501 clause 5.3.4.3 is close copy of clause 4.3.6 of TS 23.401.</a:t>
            </a:r>
          </a:p>
          <a:p>
            <a:r>
              <a:rPr lang="en-GB" sz="1600" dirty="0" smtClean="0"/>
              <a:t>CT 4 specifications:</a:t>
            </a:r>
          </a:p>
          <a:p>
            <a:pPr lvl="1"/>
            <a:r>
              <a:rPr lang="en-GB" sz="1400" dirty="0" smtClean="0"/>
              <a:t>29.272 Diameter,  add RFSP extension to the Subscription-Data AVP (which carries the existing RAT-Frequency-Selection-Priority-ID)</a:t>
            </a:r>
          </a:p>
          <a:p>
            <a:pPr lvl="1"/>
            <a:r>
              <a:rPr lang="en-GB" sz="1400" dirty="0" smtClean="0"/>
              <a:t>29.274 GTP-C, add the ‘subscribed’ and ‘in use’ RFSP extension </a:t>
            </a:r>
            <a:r>
              <a:rPr lang="en-GB" sz="1400" dirty="0"/>
              <a:t>t</a:t>
            </a:r>
            <a:r>
              <a:rPr lang="en-GB" sz="1400" dirty="0" smtClean="0"/>
              <a:t>o Forward Relocation Request and Context Response messages (which carry the existing RFSP Index parameters</a:t>
            </a:r>
            <a:r>
              <a:rPr lang="en-GB" sz="1200" dirty="0" smtClean="0"/>
              <a:t>)</a:t>
            </a:r>
          </a:p>
          <a:p>
            <a:r>
              <a:rPr lang="en-GB" sz="1600" dirty="0" smtClean="0"/>
              <a:t>RAN 3 specifications</a:t>
            </a:r>
          </a:p>
          <a:p>
            <a:pPr marL="571500" lvl="1" indent="-171450">
              <a:buFontTx/>
              <a:buChar char="-"/>
            </a:pPr>
            <a:r>
              <a:rPr lang="en-GB" sz="1400" dirty="0" smtClean="0"/>
              <a:t>36.413 S1 AP, add “RFSP extension” to messages carrying </a:t>
            </a:r>
            <a:r>
              <a:rPr lang="en-GB" sz="1400" i="1" dirty="0" smtClean="0"/>
              <a:t>Subscriber </a:t>
            </a:r>
            <a:r>
              <a:rPr lang="en-GB" sz="1400" i="1" dirty="0"/>
              <a:t>Profile ID</a:t>
            </a:r>
            <a:r>
              <a:rPr lang="en-GB" sz="1400" dirty="0"/>
              <a:t> </a:t>
            </a:r>
            <a:r>
              <a:rPr lang="en-GB" sz="1400" i="1" dirty="0"/>
              <a:t>for RAT/Frequency </a:t>
            </a:r>
            <a:r>
              <a:rPr lang="en-GB" sz="1400" i="1" dirty="0" smtClean="0"/>
              <a:t>priority</a:t>
            </a:r>
          </a:p>
          <a:p>
            <a:pPr marL="571500" lvl="1" indent="-171450">
              <a:buFontTx/>
              <a:buChar char="-"/>
            </a:pPr>
            <a:r>
              <a:rPr lang="en-GB" sz="1400" dirty="0" smtClean="0"/>
              <a:t>36.423 X2 AP: as S1-AP</a:t>
            </a:r>
          </a:p>
          <a:p>
            <a:pPr marL="571500" lvl="1" indent="-171450">
              <a:buFontTx/>
              <a:buChar char="-"/>
            </a:pPr>
            <a:r>
              <a:rPr lang="en-GB" sz="1400" dirty="0" smtClean="0"/>
              <a:t>36.300 potentially add new “well known” value for Enterprise</a:t>
            </a:r>
          </a:p>
        </p:txBody>
      </p:sp>
      <p:sp>
        <p:nvSpPr>
          <p:cNvPr id="4" name="Slide Number Placeholder 3"/>
          <p:cNvSpPr>
            <a:spLocks noGrp="1"/>
          </p:cNvSpPr>
          <p:nvPr>
            <p:ph type="sldNum" sz="quarter" idx="12"/>
          </p:nvPr>
        </p:nvSpPr>
        <p:spPr/>
        <p:txBody>
          <a:bodyPr/>
          <a:lstStyle/>
          <a:p>
            <a:fld id="{E7A41E1B-4F70-4964-A407-84C68BE8251C}" type="slidenum">
              <a:rPr lang="it-IT" smtClean="0"/>
              <a:t>7</a:t>
            </a:fld>
            <a:endParaRPr lang="it-IT"/>
          </a:p>
        </p:txBody>
      </p:sp>
    </p:spTree>
    <p:extLst>
      <p:ext uri="{BB962C8B-B14F-4D97-AF65-F5344CB8AC3E}">
        <p14:creationId xmlns:p14="http://schemas.microsoft.com/office/powerpoint/2010/main" val="3997550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vert="horz" lIns="91440" tIns="45720" rIns="91440" bIns="45720" rtlCol="0" anchor="ctr">
            <a:normAutofit/>
          </a:bodyPr>
          <a:lstStyle/>
          <a:p>
            <a:pPr algn="l"/>
            <a:r>
              <a:rPr lang="it-IT" sz="2800" b="1" dirty="0" err="1" smtClean="0">
                <a:solidFill>
                  <a:srgbClr val="FF0000"/>
                </a:solidFill>
              </a:rPr>
              <a:t>Proposals</a:t>
            </a:r>
            <a:endParaRPr lang="it-IT" sz="2800" b="1" dirty="0">
              <a:solidFill>
                <a:srgbClr val="FF0000"/>
              </a:solidFill>
            </a:endParaRPr>
          </a:p>
        </p:txBody>
      </p:sp>
      <p:sp>
        <p:nvSpPr>
          <p:cNvPr id="3" name="Segnaposto contenuto 2"/>
          <p:cNvSpPr>
            <a:spLocks noGrp="1"/>
          </p:cNvSpPr>
          <p:nvPr>
            <p:ph idx="1"/>
          </p:nvPr>
        </p:nvSpPr>
        <p:spPr/>
        <p:txBody>
          <a:bodyPr vert="horz" lIns="91440" tIns="45720" rIns="91440" bIns="45720" rtlCol="0">
            <a:normAutofit/>
          </a:bodyPr>
          <a:lstStyle/>
          <a:p>
            <a:endParaRPr lang="en-GB" sz="1600" b="1" dirty="0" smtClean="0"/>
          </a:p>
          <a:p>
            <a:endParaRPr lang="en-GB" sz="1600" b="1" dirty="0"/>
          </a:p>
          <a:p>
            <a:endParaRPr lang="en-US" sz="1600" b="1" dirty="0">
              <a:solidFill>
                <a:srgbClr val="FF0000"/>
              </a:solidFill>
            </a:endParaRPr>
          </a:p>
        </p:txBody>
      </p:sp>
      <p:sp>
        <p:nvSpPr>
          <p:cNvPr id="4" name="Slide Number Placeholder 3"/>
          <p:cNvSpPr>
            <a:spLocks noGrp="1"/>
          </p:cNvSpPr>
          <p:nvPr>
            <p:ph type="sldNum" sz="quarter" idx="12"/>
          </p:nvPr>
        </p:nvSpPr>
        <p:spPr/>
        <p:txBody>
          <a:bodyPr/>
          <a:lstStyle/>
          <a:p>
            <a:fld id="{E7A41E1B-4F70-4964-A407-84C68BE8251C}" type="slidenum">
              <a:rPr lang="it-IT" smtClean="0"/>
              <a:t>8</a:t>
            </a:fld>
            <a:endParaRPr lang="it-IT"/>
          </a:p>
        </p:txBody>
      </p:sp>
      <p:sp>
        <p:nvSpPr>
          <p:cNvPr id="5" name="TextBox 4"/>
          <p:cNvSpPr txBox="1"/>
          <p:nvPr/>
        </p:nvSpPr>
        <p:spPr>
          <a:xfrm>
            <a:off x="899592" y="1916832"/>
            <a:ext cx="7344816" cy="2308324"/>
          </a:xfrm>
          <a:prstGeom prst="rect">
            <a:avLst/>
          </a:prstGeom>
          <a:noFill/>
        </p:spPr>
        <p:txBody>
          <a:bodyPr wrap="square" rtlCol="0">
            <a:spAutoFit/>
          </a:bodyPr>
          <a:lstStyle/>
          <a:p>
            <a:pPr marL="342900" indent="-342900">
              <a:buFont typeface="+mj-lt"/>
              <a:buAutoNum type="alphaLcParenR"/>
            </a:pPr>
            <a:r>
              <a:rPr lang="en-GB" dirty="0" smtClean="0"/>
              <a:t>Agree to draft TEI-16 EPC CRs for this functionality.</a:t>
            </a:r>
          </a:p>
          <a:p>
            <a:pPr marL="342900" indent="-342900">
              <a:buFont typeface="+mj-lt"/>
              <a:buAutoNum type="alphaLcParenR"/>
            </a:pPr>
            <a:endParaRPr lang="en-GB" dirty="0"/>
          </a:p>
          <a:p>
            <a:pPr marL="342900" indent="-342900">
              <a:buFont typeface="+mj-lt"/>
              <a:buAutoNum type="alphaLcParenR"/>
            </a:pPr>
            <a:r>
              <a:rPr lang="en-GB" dirty="0" smtClean="0"/>
              <a:t>Decide now whether or not to replicate in 5GCore.</a:t>
            </a:r>
          </a:p>
          <a:p>
            <a:pPr marL="342900" indent="-342900">
              <a:buFont typeface="+mj-lt"/>
              <a:buAutoNum type="alphaLcParenR"/>
            </a:pPr>
            <a:endParaRPr lang="en-GB" dirty="0" smtClean="0"/>
          </a:p>
          <a:p>
            <a:pPr marL="342900" indent="-342900">
              <a:buFont typeface="+mj-lt"/>
              <a:buAutoNum type="alphaLcParenR"/>
            </a:pPr>
            <a:r>
              <a:rPr lang="en-GB" dirty="0" smtClean="0"/>
              <a:t>Allocate 0.5 TU in SA2 for this work.</a:t>
            </a:r>
          </a:p>
          <a:p>
            <a:pPr marL="342900" indent="-342900">
              <a:buFont typeface="+mj-lt"/>
              <a:buAutoNum type="alphaLcParenR"/>
            </a:pPr>
            <a:endParaRPr lang="en-GB" dirty="0" smtClean="0"/>
          </a:p>
          <a:p>
            <a:pPr marL="342900" indent="-342900">
              <a:buFont typeface="+mj-lt"/>
              <a:buAutoNum type="alphaLcParenR"/>
            </a:pPr>
            <a:r>
              <a:rPr lang="en-GB" dirty="0" smtClean="0"/>
              <a:t>Report to SA/RAN/CT on the need for limited stage 3 work.</a:t>
            </a:r>
            <a:endParaRPr lang="en-GB" dirty="0"/>
          </a:p>
          <a:p>
            <a:endParaRPr lang="en-GB" dirty="0"/>
          </a:p>
        </p:txBody>
      </p:sp>
    </p:spTree>
    <p:extLst>
      <p:ext uri="{BB962C8B-B14F-4D97-AF65-F5344CB8AC3E}">
        <p14:creationId xmlns:p14="http://schemas.microsoft.com/office/powerpoint/2010/main" val="184280795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778</Words>
  <Application>Microsoft Office PowerPoint</Application>
  <PresentationFormat>On-screen Show (4:3)</PresentationFormat>
  <Paragraphs>99</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Wingdings</vt:lpstr>
      <vt:lpstr>Tema di Office</vt:lpstr>
      <vt:lpstr>EPS SPID/RFSP extension TEI-16 Proposal </vt:lpstr>
      <vt:lpstr>Use case: Prioritise capacity for a specific enterprise on a specific macro cell</vt:lpstr>
      <vt:lpstr>Additional Description</vt:lpstr>
      <vt:lpstr>No current tools available to solve this</vt:lpstr>
      <vt:lpstr>Proposed solution: Extend SPID/RFSP</vt:lpstr>
      <vt:lpstr>Alternative potential solutions: </vt:lpstr>
      <vt:lpstr>Specification Impacts of SPID/RFSP </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D'Alessandro Rosalia</dc:creator>
  <cp:lastModifiedBy>CDP 17</cp:lastModifiedBy>
  <cp:revision>151</cp:revision>
  <dcterms:created xsi:type="dcterms:W3CDTF">2017-01-26T10:38:39Z</dcterms:created>
  <dcterms:modified xsi:type="dcterms:W3CDTF">2018-11-20T12:11:45Z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2018-11-19T18:12:32.9749457Z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